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1"/>
  </p:notesMasterIdLst>
  <p:sldIdLst>
    <p:sldId id="256" r:id="rId2"/>
    <p:sldId id="258" r:id="rId3"/>
    <p:sldId id="259" r:id="rId4"/>
    <p:sldId id="288" r:id="rId5"/>
    <p:sldId id="290" r:id="rId6"/>
    <p:sldId id="291" r:id="rId7"/>
    <p:sldId id="292" r:id="rId8"/>
    <p:sldId id="293" r:id="rId9"/>
    <p:sldId id="294" r:id="rId10"/>
    <p:sldId id="287" r:id="rId11"/>
    <p:sldId id="28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9" r:id="rId21"/>
    <p:sldId id="268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284" r:id="rId37"/>
    <p:sldId id="285" r:id="rId38"/>
    <p:sldId id="286" r:id="rId39"/>
    <p:sldId id="257" r:id="rId40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3" autoAdjust="0"/>
    <p:restoredTop sz="94660"/>
  </p:normalViewPr>
  <p:slideViewPr>
    <p:cSldViewPr snapToGrid="0">
      <p:cViewPr varScale="1">
        <p:scale>
          <a:sx n="88" d="100"/>
          <a:sy n="88" d="100"/>
        </p:scale>
        <p:origin x="85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51FEFC-0691-4DE0-BB86-EB0DBFAC2BD2}" type="datetimeFigureOut">
              <a:rPr lang="zh-CN" altLang="en-US" smtClean="0"/>
              <a:t>2014/10/24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6CDCC6-3679-42D2-BF56-4DE7682174F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85242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6CDCC6-3679-42D2-BF56-4DE7682174F6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33628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3F5CF-21AD-42FF-B414-4340E71A3DF8}" type="datetime1">
              <a:rPr lang="zh-CN" altLang="en-US" smtClean="0"/>
              <a:t>2014/10/24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E3769-60C6-411A-846D-5203DF8829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75387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59033-6379-4D0F-89D8-6B2668EA3C76}" type="datetime1">
              <a:rPr lang="zh-CN" altLang="en-US" smtClean="0"/>
              <a:t>2014/10/24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E3769-60C6-411A-846D-5203DF8829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54329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9E221-E40D-41D0-87A3-ADA19865DB2A}" type="datetime1">
              <a:rPr lang="zh-CN" altLang="en-US" smtClean="0"/>
              <a:t>2014/10/24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E3769-60C6-411A-846D-5203DF8829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35686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1154A0-1246-41C6-A91F-4CE1D2A6C9C4}" type="datetime1">
              <a:rPr lang="zh-CN" altLang="en-US" smtClean="0"/>
              <a:t>2014/10/24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E3769-60C6-411A-846D-5203DF8829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05744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80480-41C6-45E5-9E84-BA6DE36A7E36}" type="datetime1">
              <a:rPr lang="zh-CN" altLang="en-US" smtClean="0"/>
              <a:t>2014/10/24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E3769-60C6-411A-846D-5203DF8829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21081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177DDE-CDDF-4636-B520-4BA110C5FC7F}" type="datetime1">
              <a:rPr lang="zh-CN" altLang="en-US" smtClean="0"/>
              <a:t>2014/10/24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E3769-60C6-411A-846D-5203DF8829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40708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DCD54-9084-445B-AB0A-0FBBB020E267}" type="datetime1">
              <a:rPr lang="zh-CN" altLang="en-US" smtClean="0"/>
              <a:t>2014/10/24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E3769-60C6-411A-846D-5203DF8829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92167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3C5EC-CE86-47ED-B41F-796EDE9FF540}" type="datetime1">
              <a:rPr lang="zh-CN" altLang="en-US" smtClean="0"/>
              <a:t>2014/10/24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E3769-60C6-411A-846D-5203DF8829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5134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7FC16-D4E6-40F7-8D8D-EEBDC3177315}" type="datetime1">
              <a:rPr lang="zh-CN" altLang="en-US" smtClean="0"/>
              <a:t>2014/10/24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E3769-60C6-411A-846D-5203DF8829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21386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A007C-44B5-4DE2-AE1C-4D59CDF5228C}" type="datetime1">
              <a:rPr lang="zh-CN" altLang="en-US" smtClean="0"/>
              <a:t>2014/10/24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E3769-60C6-411A-846D-5203DF8829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05436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200D6-6C01-4170-8B89-0BB85BC6ED2F}" type="datetime1">
              <a:rPr lang="zh-CN" altLang="en-US" smtClean="0"/>
              <a:t>2014/10/24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E3769-60C6-411A-846D-5203DF8829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71374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773731-C3EB-47F5-A7F3-AC3E94207E8A}" type="datetime1">
              <a:rPr lang="zh-CN" altLang="en-US" smtClean="0"/>
              <a:t>2014/10/24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3E3769-60C6-411A-846D-5203DF8829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19572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/>
              <a:t>结果整理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 smtClean="0"/>
              <a:t>20141024</a:t>
            </a:r>
          </a:p>
          <a:p>
            <a:r>
              <a:rPr lang="en-US" altLang="zh-CN" dirty="0"/>
              <a:t>tong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E3769-60C6-411A-846D-5203DF882900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518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具体</a:t>
            </a:r>
            <a:r>
              <a:rPr lang="zh-CN" altLang="en-US" dirty="0" smtClean="0"/>
              <a:t>计算结果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E3769-60C6-411A-846D-5203DF882900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8112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6366" y="974104"/>
            <a:ext cx="3411786" cy="337592"/>
          </a:xfrm>
        </p:spPr>
        <p:txBody>
          <a:bodyPr>
            <a:normAutofit fontScale="90000"/>
          </a:bodyPr>
          <a:lstStyle/>
          <a:p>
            <a:r>
              <a:rPr lang="zh-CN" altLang="en-US" sz="2400" dirty="0" smtClean="0"/>
              <a:t>问题和讨论</a:t>
            </a:r>
            <a:endParaRPr lang="zh-CN" altLang="en-US" sz="24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21236" y="1540669"/>
            <a:ext cx="8162810" cy="4183283"/>
          </a:xfrm>
        </p:spPr>
        <p:txBody>
          <a:bodyPr>
            <a:normAutofit/>
          </a:bodyPr>
          <a:lstStyle/>
          <a:p>
            <a:pPr marL="385763" indent="-385763">
              <a:buAutoNum type="arabicPeriod"/>
            </a:pPr>
            <a:r>
              <a:rPr lang="zh-CN" altLang="en-US" sz="1500" dirty="0"/>
              <a:t>赝势计算碰撞距离不能少于</a:t>
            </a:r>
            <a:r>
              <a:rPr lang="en-US" altLang="zh-CN" sz="1500" dirty="0"/>
              <a:t>1A</a:t>
            </a:r>
            <a:r>
              <a:rPr lang="zh-CN" altLang="en-US" sz="1500" dirty="0"/>
              <a:t>，否则总能量异常</a:t>
            </a:r>
            <a:endParaRPr lang="en-US" altLang="zh-CN" sz="1500" dirty="0"/>
          </a:p>
          <a:p>
            <a:pPr marL="385763" indent="-385763">
              <a:buAutoNum type="arabicPeriod"/>
            </a:pPr>
            <a:r>
              <a:rPr lang="zh-CN" altLang="en-US" sz="1500" dirty="0"/>
              <a:t>没有考虑</a:t>
            </a:r>
            <a:r>
              <a:rPr lang="en-US" altLang="zh-CN" sz="1500" dirty="0"/>
              <a:t>SIC</a:t>
            </a:r>
          </a:p>
          <a:p>
            <a:pPr marL="385763" indent="-385763">
              <a:buAutoNum type="arabicPeriod"/>
            </a:pPr>
            <a:r>
              <a:rPr lang="zh-CN" altLang="en-US" sz="1500" dirty="0"/>
              <a:t>当入射粒子核外</a:t>
            </a:r>
            <a:r>
              <a:rPr lang="en-US" altLang="zh-CN" sz="1500" dirty="0"/>
              <a:t>4</a:t>
            </a:r>
            <a:r>
              <a:rPr lang="zh-CN" altLang="en-US" sz="1500" dirty="0"/>
              <a:t>个电子时候，能量比较平稳。而为</a:t>
            </a:r>
            <a:r>
              <a:rPr lang="en-US" altLang="zh-CN" sz="1500" dirty="0"/>
              <a:t>1</a:t>
            </a:r>
            <a:r>
              <a:rPr lang="zh-CN" altLang="en-US" sz="1500" dirty="0"/>
              <a:t>，</a:t>
            </a:r>
            <a:r>
              <a:rPr lang="en-US" altLang="zh-CN" sz="1500" dirty="0"/>
              <a:t>2</a:t>
            </a:r>
            <a:r>
              <a:rPr lang="zh-CN" altLang="en-US" sz="1500" dirty="0"/>
              <a:t>个电子的时候，能量波动明显</a:t>
            </a:r>
            <a:endParaRPr lang="en-US" altLang="zh-CN" sz="1500" dirty="0"/>
          </a:p>
          <a:p>
            <a:pPr marL="385763" indent="-385763">
              <a:buAutoNum type="arabicPeriod"/>
            </a:pPr>
            <a:r>
              <a:rPr lang="zh-CN" altLang="en-US" sz="1500" dirty="0"/>
              <a:t>考虑电子能损，此处用的是整个系统电子体系能量的变化。这个定义有待考察。由于电荷转移引起的能量变化，究竟应该归于那个部分。是否应该把两个粒子分开，分别计算。</a:t>
            </a:r>
            <a:endParaRPr lang="en-US" altLang="zh-CN" sz="1500" dirty="0"/>
          </a:p>
          <a:p>
            <a:pPr marL="385763" indent="-385763">
              <a:buAutoNum type="arabicPeriod"/>
            </a:pPr>
            <a:r>
              <a:rPr lang="zh-CN" altLang="en-US" sz="1500" dirty="0"/>
              <a:t>由于初始位置和末位置基本对称，所以粒子势能变化可以忽略。因此，体系动能的变化就等于电子体系能量的变化。但是由于电荷转移的存在，使问题变得复杂。在裸核入射的情况下，靶原子较高能级的电子，会跃迁到入射粒子较低的能级。导致电子体系能量下降。在实际情况下，发生电子跃迁，能量未必会沉积到粒子动能。而在</a:t>
            </a:r>
            <a:r>
              <a:rPr lang="en-US" altLang="zh-CN" sz="1500" dirty="0"/>
              <a:t>TDDFT</a:t>
            </a:r>
            <a:r>
              <a:rPr lang="zh-CN" altLang="en-US" sz="1500" dirty="0"/>
              <a:t>中，能量全部沉积到了粒子动能，因此，在这种情况下，电子能损会出现负值。因此，这个模拟是否合理，有待讨论。</a:t>
            </a:r>
            <a:endParaRPr lang="en-US" altLang="zh-CN" sz="1500" dirty="0"/>
          </a:p>
          <a:p>
            <a:pPr marL="385763" indent="-385763">
              <a:buAutoNum type="arabicPeriod"/>
            </a:pPr>
            <a:r>
              <a:rPr lang="zh-CN" altLang="en-US" sz="1500" dirty="0"/>
              <a:t>从模拟结果整体来看，大致还是符合逻辑的。例如：碰撞就里越大，能损越小，转移电荷越少；入射粒子价态越高，越容易转移电子；核外带电子越多，电子能损越大；但也有几个偏离的点。</a:t>
            </a:r>
            <a:endParaRPr lang="en-US" altLang="zh-CN" sz="1500" dirty="0"/>
          </a:p>
          <a:p>
            <a:pPr marL="385763" indent="-385763">
              <a:buAutoNum type="arabicPeriod"/>
            </a:pPr>
            <a:r>
              <a:rPr lang="zh-CN" altLang="en-US" sz="1500" dirty="0"/>
              <a:t>计算的点并不全。</a:t>
            </a:r>
            <a:endParaRPr lang="en-US" altLang="zh-CN" sz="1500" dirty="0"/>
          </a:p>
          <a:p>
            <a:pPr marL="385763" indent="-385763">
              <a:buAutoNum type="arabicPeriod"/>
            </a:pPr>
            <a:endParaRPr lang="en-US" altLang="zh-CN" sz="1500" dirty="0"/>
          </a:p>
          <a:p>
            <a:pPr marL="385763" indent="-385763">
              <a:buAutoNum type="arabicPeriod"/>
            </a:pPr>
            <a:endParaRPr lang="en-US" altLang="zh-CN" sz="1500" dirty="0"/>
          </a:p>
          <a:p>
            <a:pPr marL="385763" indent="-385763">
              <a:buAutoNum type="arabicPeriod"/>
            </a:pPr>
            <a:endParaRPr lang="en-US" altLang="zh-CN" sz="15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E3769-60C6-411A-846D-5203DF882900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4563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6367" y="945775"/>
            <a:ext cx="3411786" cy="337592"/>
          </a:xfrm>
        </p:spPr>
        <p:txBody>
          <a:bodyPr>
            <a:normAutofit fontScale="90000"/>
          </a:bodyPr>
          <a:lstStyle/>
          <a:p>
            <a:r>
              <a:rPr lang="en-US" altLang="zh-CN" sz="2400" dirty="0"/>
              <a:t>D1p0_E0_K0p11</a:t>
            </a:r>
            <a:endParaRPr lang="zh-CN" altLang="en-US" sz="2400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E3769-60C6-411A-846D-5203DF882900}" type="slidenum">
              <a:rPr lang="zh-CN" altLang="en-US" smtClean="0"/>
              <a:t>12</a:t>
            </a:fld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918" y="1283366"/>
            <a:ext cx="7543800" cy="471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345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6367" y="945775"/>
            <a:ext cx="3411786" cy="337592"/>
          </a:xfrm>
        </p:spPr>
        <p:txBody>
          <a:bodyPr>
            <a:normAutofit fontScale="90000"/>
          </a:bodyPr>
          <a:lstStyle/>
          <a:p>
            <a:r>
              <a:rPr lang="en-US" altLang="zh-CN" sz="2400" dirty="0"/>
              <a:t>D1p0_E0_K0p35</a:t>
            </a:r>
            <a:endParaRPr lang="zh-CN" altLang="en-US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E3769-60C6-411A-846D-5203DF882900}" type="slidenum">
              <a:rPr lang="zh-CN" altLang="en-US" smtClean="0"/>
              <a:t>13</a:t>
            </a:fld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251" y="1283366"/>
            <a:ext cx="7543800" cy="471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960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6367" y="945775"/>
            <a:ext cx="3411786" cy="337592"/>
          </a:xfrm>
        </p:spPr>
        <p:txBody>
          <a:bodyPr>
            <a:normAutofit fontScale="90000"/>
          </a:bodyPr>
          <a:lstStyle/>
          <a:p>
            <a:r>
              <a:rPr lang="en-US" altLang="zh-CN" sz="2400" dirty="0"/>
              <a:t>D1p0_E0_K1p1</a:t>
            </a:r>
            <a:endParaRPr lang="zh-CN" altLang="en-US" sz="2400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E3769-60C6-411A-846D-5203DF882900}" type="slidenum">
              <a:rPr lang="zh-CN" altLang="en-US" smtClean="0"/>
              <a:t>14</a:t>
            </a:fld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706" y="1283366"/>
            <a:ext cx="7543800" cy="471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778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6367" y="945775"/>
            <a:ext cx="3411786" cy="337592"/>
          </a:xfrm>
        </p:spPr>
        <p:txBody>
          <a:bodyPr>
            <a:normAutofit fontScale="90000"/>
          </a:bodyPr>
          <a:lstStyle/>
          <a:p>
            <a:r>
              <a:rPr lang="en-US" altLang="zh-CN" sz="2400" dirty="0"/>
              <a:t>D1p0_E2_K0p11</a:t>
            </a:r>
            <a:endParaRPr lang="zh-CN" altLang="en-US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E3769-60C6-411A-846D-5203DF882900}" type="slidenum">
              <a:rPr lang="zh-CN" altLang="en-US" smtClean="0"/>
              <a:t>15</a:t>
            </a:fld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172" y="1283366"/>
            <a:ext cx="7543800" cy="471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214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6367" y="945775"/>
            <a:ext cx="3411786" cy="337592"/>
          </a:xfrm>
        </p:spPr>
        <p:txBody>
          <a:bodyPr>
            <a:normAutofit fontScale="90000"/>
          </a:bodyPr>
          <a:lstStyle/>
          <a:p>
            <a:r>
              <a:rPr lang="en-US" altLang="zh-CN" sz="2400" dirty="0"/>
              <a:t>D1p0_E2_K0p35</a:t>
            </a:r>
            <a:endParaRPr lang="zh-CN" altLang="en-US" sz="2400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E3769-60C6-411A-846D-5203DF882900}" type="slidenum">
              <a:rPr lang="zh-CN" altLang="en-US" smtClean="0"/>
              <a:t>16</a:t>
            </a:fld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232" y="1283366"/>
            <a:ext cx="7543800" cy="471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326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6367" y="945775"/>
            <a:ext cx="3411786" cy="337592"/>
          </a:xfrm>
        </p:spPr>
        <p:txBody>
          <a:bodyPr>
            <a:normAutofit fontScale="90000"/>
          </a:bodyPr>
          <a:lstStyle/>
          <a:p>
            <a:r>
              <a:rPr lang="en-US" altLang="zh-CN" sz="2400" dirty="0"/>
              <a:t>D1p0_E2_K1p1</a:t>
            </a:r>
            <a:endParaRPr lang="zh-CN" altLang="en-US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E3769-60C6-411A-846D-5203DF882900}" type="slidenum">
              <a:rPr lang="zh-CN" altLang="en-US" smtClean="0"/>
              <a:t>17</a:t>
            </a:fld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019" y="1283366"/>
            <a:ext cx="7543800" cy="471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041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6367" y="945775"/>
            <a:ext cx="3411786" cy="337592"/>
          </a:xfrm>
        </p:spPr>
        <p:txBody>
          <a:bodyPr>
            <a:normAutofit fontScale="90000"/>
          </a:bodyPr>
          <a:lstStyle/>
          <a:p>
            <a:r>
              <a:rPr lang="en-US" altLang="zh-CN" sz="2400" dirty="0"/>
              <a:t>D1p0_E4_K0p11</a:t>
            </a:r>
            <a:endParaRPr lang="zh-CN" altLang="en-US" sz="2400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E3769-60C6-411A-846D-5203DF882900}" type="slidenum">
              <a:rPr lang="zh-CN" altLang="en-US" smtClean="0"/>
              <a:t>18</a:t>
            </a:fld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535" y="1283366"/>
            <a:ext cx="7543800" cy="471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459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6367" y="945775"/>
            <a:ext cx="3411786" cy="337592"/>
          </a:xfrm>
        </p:spPr>
        <p:txBody>
          <a:bodyPr>
            <a:normAutofit fontScale="90000"/>
          </a:bodyPr>
          <a:lstStyle/>
          <a:p>
            <a:r>
              <a:rPr lang="en-US" altLang="zh-CN" sz="2400" dirty="0"/>
              <a:t>D1p0_E4_K0p35</a:t>
            </a:r>
            <a:endParaRPr lang="zh-CN" altLang="en-US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E3769-60C6-411A-846D-5203DF882900}" type="slidenum">
              <a:rPr lang="zh-CN" altLang="en-US" smtClean="0"/>
              <a:t>19</a:t>
            </a:fld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546" y="1283366"/>
            <a:ext cx="7543800" cy="471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662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6366" y="974104"/>
            <a:ext cx="3411786" cy="337592"/>
          </a:xfrm>
        </p:spPr>
        <p:txBody>
          <a:bodyPr>
            <a:normAutofit fontScale="90000"/>
          </a:bodyPr>
          <a:lstStyle/>
          <a:p>
            <a:r>
              <a:rPr lang="zh-CN" altLang="en-US" sz="2400" dirty="0"/>
              <a:t>计算参数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16366" y="1424992"/>
            <a:ext cx="7886700" cy="1977155"/>
          </a:xfrm>
        </p:spPr>
        <p:txBody>
          <a:bodyPr>
            <a:normAutofit fontScale="85000" lnSpcReduction="20000"/>
          </a:bodyPr>
          <a:lstStyle/>
          <a:p>
            <a:r>
              <a:rPr lang="en-US" altLang="zh-CN" dirty="0" smtClean="0"/>
              <a:t>Box Size: 10x10x20 (A)</a:t>
            </a:r>
          </a:p>
          <a:p>
            <a:r>
              <a:rPr lang="en-US" altLang="zh-CN" dirty="0" smtClean="0"/>
              <a:t>Spacing: 0.1A</a:t>
            </a:r>
          </a:p>
          <a:p>
            <a:r>
              <a:rPr lang="en-US" altLang="zh-CN" dirty="0" smtClean="0"/>
              <a:t>Step: 0.0005A/</a:t>
            </a:r>
            <a:r>
              <a:rPr lang="en-US" altLang="zh-CN" dirty="0" err="1" smtClean="0"/>
              <a:t>iter</a:t>
            </a:r>
            <a:r>
              <a:rPr lang="en-US" altLang="zh-CN" dirty="0" smtClean="0"/>
              <a:t> or</a:t>
            </a:r>
            <a:r>
              <a:rPr lang="en-US" altLang="zh-CN" dirty="0"/>
              <a:t> </a:t>
            </a:r>
            <a:r>
              <a:rPr lang="en-US" altLang="zh-CN" dirty="0" smtClean="0"/>
              <a:t>0.001A/</a:t>
            </a:r>
            <a:r>
              <a:rPr lang="en-US" altLang="zh-CN" dirty="0" err="1" smtClean="0"/>
              <a:t>iter</a:t>
            </a:r>
            <a:endParaRPr lang="en-US" altLang="zh-CN" dirty="0" smtClean="0"/>
          </a:p>
          <a:p>
            <a:r>
              <a:rPr lang="en-US" altLang="zh-CN" dirty="0" smtClean="0"/>
              <a:t>Boundary: Periodic</a:t>
            </a:r>
          </a:p>
          <a:p>
            <a:r>
              <a:rPr lang="en-US" altLang="zh-CN" dirty="0" smtClean="0"/>
              <a:t>SIC: No SIC</a:t>
            </a:r>
          </a:p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E3769-60C6-411A-846D-5203DF882900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7895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6367" y="945775"/>
            <a:ext cx="3411786" cy="337592"/>
          </a:xfrm>
        </p:spPr>
        <p:txBody>
          <a:bodyPr>
            <a:normAutofit fontScale="90000"/>
          </a:bodyPr>
          <a:lstStyle/>
          <a:p>
            <a:r>
              <a:rPr lang="en-US" altLang="zh-CN" sz="2400" dirty="0"/>
              <a:t>D1p0_E4_K1p1</a:t>
            </a:r>
            <a:endParaRPr lang="zh-CN" altLang="en-US" sz="2400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E3769-60C6-411A-846D-5203DF882900}" type="slidenum">
              <a:rPr lang="zh-CN" altLang="en-US" smtClean="0"/>
              <a:t>20</a:t>
            </a:fld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535" y="1285875"/>
            <a:ext cx="7543800" cy="471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628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6367" y="945775"/>
            <a:ext cx="3411786" cy="337592"/>
          </a:xfrm>
        </p:spPr>
        <p:txBody>
          <a:bodyPr>
            <a:normAutofit fontScale="90000"/>
          </a:bodyPr>
          <a:lstStyle/>
          <a:p>
            <a:r>
              <a:rPr lang="en-US" altLang="zh-CN" sz="2400" dirty="0"/>
              <a:t>D1p2_E0_K0p11</a:t>
            </a:r>
            <a:endParaRPr lang="zh-CN" altLang="en-US" sz="2400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E3769-60C6-411A-846D-5203DF882900}" type="slidenum">
              <a:rPr lang="zh-CN" altLang="en-US" smtClean="0"/>
              <a:t>21</a:t>
            </a:fld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080" y="1285875"/>
            <a:ext cx="7543800" cy="471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419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6367" y="945775"/>
            <a:ext cx="3411786" cy="337592"/>
          </a:xfrm>
        </p:spPr>
        <p:txBody>
          <a:bodyPr>
            <a:normAutofit fontScale="90000"/>
          </a:bodyPr>
          <a:lstStyle/>
          <a:p>
            <a:r>
              <a:rPr lang="en-US" altLang="zh-CN" sz="2400" dirty="0"/>
              <a:t>D1p2_E0_K0p35</a:t>
            </a:r>
            <a:endParaRPr lang="zh-CN" altLang="en-US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E3769-60C6-411A-846D-5203DF882900}" type="slidenum">
              <a:rPr lang="zh-CN" altLang="en-US" smtClean="0"/>
              <a:t>22</a:t>
            </a:fld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019" y="1285875"/>
            <a:ext cx="7543800" cy="471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744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6367" y="945775"/>
            <a:ext cx="3411786" cy="337592"/>
          </a:xfrm>
        </p:spPr>
        <p:txBody>
          <a:bodyPr>
            <a:normAutofit fontScale="90000"/>
          </a:bodyPr>
          <a:lstStyle/>
          <a:p>
            <a:r>
              <a:rPr lang="en-US" altLang="zh-CN" sz="2400" dirty="0"/>
              <a:t>D1p2_E0_K1p1</a:t>
            </a:r>
            <a:endParaRPr lang="zh-CN" altLang="en-US" sz="2400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E3769-60C6-411A-846D-5203DF882900}" type="slidenum">
              <a:rPr lang="zh-CN" altLang="en-US" smtClean="0"/>
              <a:t>23</a:t>
            </a:fld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019" y="1283366"/>
            <a:ext cx="7543800" cy="471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949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6367" y="945775"/>
            <a:ext cx="3411786" cy="337592"/>
          </a:xfrm>
        </p:spPr>
        <p:txBody>
          <a:bodyPr>
            <a:normAutofit fontScale="90000"/>
          </a:bodyPr>
          <a:lstStyle/>
          <a:p>
            <a:r>
              <a:rPr lang="en-US" altLang="zh-CN" sz="2400" dirty="0"/>
              <a:t>D1p2_E2_K0p11</a:t>
            </a:r>
            <a:endParaRPr lang="zh-CN" altLang="en-US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E3769-60C6-411A-846D-5203DF882900}" type="slidenum">
              <a:rPr lang="zh-CN" altLang="en-US" smtClean="0"/>
              <a:t>24</a:t>
            </a:fld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919" y="1344746"/>
            <a:ext cx="7543800" cy="471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980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6367" y="945775"/>
            <a:ext cx="3411786" cy="337592"/>
          </a:xfrm>
        </p:spPr>
        <p:txBody>
          <a:bodyPr>
            <a:normAutofit fontScale="90000"/>
          </a:bodyPr>
          <a:lstStyle/>
          <a:p>
            <a:r>
              <a:rPr lang="en-US" altLang="zh-CN" sz="2400" dirty="0"/>
              <a:t>D1p2_E2_K0p35</a:t>
            </a:r>
            <a:endParaRPr lang="zh-CN" altLang="en-US" sz="2400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E3769-60C6-411A-846D-5203DF882900}" type="slidenum">
              <a:rPr lang="zh-CN" altLang="en-US" smtClean="0"/>
              <a:t>25</a:t>
            </a:fld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808" y="1283366"/>
            <a:ext cx="7543800" cy="471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419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6367" y="945775"/>
            <a:ext cx="3411786" cy="337592"/>
          </a:xfrm>
        </p:spPr>
        <p:txBody>
          <a:bodyPr>
            <a:normAutofit fontScale="90000"/>
          </a:bodyPr>
          <a:lstStyle/>
          <a:p>
            <a:r>
              <a:rPr lang="en-US" altLang="zh-CN" sz="2400" dirty="0"/>
              <a:t>D1p2_E2_K1p1</a:t>
            </a:r>
            <a:endParaRPr lang="zh-CN" altLang="en-US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E3769-60C6-411A-846D-5203DF882900}" type="slidenum">
              <a:rPr lang="zh-CN" altLang="en-US" smtClean="0"/>
              <a:t>26</a:t>
            </a:fld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969" y="1283366"/>
            <a:ext cx="7543800" cy="471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396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6367" y="945775"/>
            <a:ext cx="3411786" cy="337592"/>
          </a:xfrm>
        </p:spPr>
        <p:txBody>
          <a:bodyPr>
            <a:normAutofit fontScale="90000"/>
          </a:bodyPr>
          <a:lstStyle/>
          <a:p>
            <a:r>
              <a:rPr lang="en-US" altLang="zh-CN" sz="2400" dirty="0"/>
              <a:t>D1p2_E4_K0p11</a:t>
            </a:r>
            <a:endParaRPr lang="zh-CN" altLang="en-US" sz="2400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E3769-60C6-411A-846D-5203DF882900}" type="slidenum">
              <a:rPr lang="zh-CN" altLang="en-US" smtClean="0"/>
              <a:t>27</a:t>
            </a:fld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968" y="1283366"/>
            <a:ext cx="7543800" cy="471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29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6367" y="945775"/>
            <a:ext cx="3411786" cy="337592"/>
          </a:xfrm>
        </p:spPr>
        <p:txBody>
          <a:bodyPr>
            <a:normAutofit fontScale="90000"/>
          </a:bodyPr>
          <a:lstStyle/>
          <a:p>
            <a:r>
              <a:rPr lang="en-US" altLang="zh-CN" sz="2400" dirty="0"/>
              <a:t>D1p2_E4_K0p35</a:t>
            </a:r>
            <a:endParaRPr lang="zh-CN" altLang="en-US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E3769-60C6-411A-846D-5203DF882900}" type="slidenum">
              <a:rPr lang="zh-CN" altLang="en-US" smtClean="0"/>
              <a:t>28</a:t>
            </a:fld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747" y="1283366"/>
            <a:ext cx="7543800" cy="471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158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6367" y="945775"/>
            <a:ext cx="3411786" cy="337592"/>
          </a:xfrm>
        </p:spPr>
        <p:txBody>
          <a:bodyPr>
            <a:normAutofit fontScale="90000"/>
          </a:bodyPr>
          <a:lstStyle/>
          <a:p>
            <a:r>
              <a:rPr lang="en-US" altLang="zh-CN" sz="2400" dirty="0"/>
              <a:t>D1p2_E4_K1p1</a:t>
            </a:r>
            <a:endParaRPr lang="zh-CN" altLang="en-US" sz="2400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E3769-60C6-411A-846D-5203DF882900}" type="slidenum">
              <a:rPr lang="zh-CN" altLang="en-US" smtClean="0"/>
              <a:t>29</a:t>
            </a:fld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080" y="1283366"/>
            <a:ext cx="7543800" cy="471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029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4928" y="179446"/>
            <a:ext cx="3411786" cy="337592"/>
          </a:xfrm>
        </p:spPr>
        <p:txBody>
          <a:bodyPr>
            <a:normAutofit fontScale="90000"/>
          </a:bodyPr>
          <a:lstStyle/>
          <a:p>
            <a:r>
              <a:rPr lang="zh-CN" altLang="en-US" sz="2400" dirty="0"/>
              <a:t>计算内容和结果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E3769-60C6-411A-846D-5203DF882900}" type="slidenum">
              <a:rPr lang="zh-CN" altLang="en-US" smtClean="0"/>
              <a:t>3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28" y="1004632"/>
            <a:ext cx="8608747" cy="571684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8775" y="179446"/>
            <a:ext cx="2686050" cy="104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985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6367" y="945775"/>
            <a:ext cx="3411786" cy="337592"/>
          </a:xfrm>
        </p:spPr>
        <p:txBody>
          <a:bodyPr>
            <a:normAutofit fontScale="90000"/>
          </a:bodyPr>
          <a:lstStyle/>
          <a:p>
            <a:r>
              <a:rPr lang="en-US" altLang="zh-CN" sz="2400" dirty="0"/>
              <a:t>D1p42_E0_K0p11</a:t>
            </a:r>
            <a:endParaRPr lang="zh-CN" altLang="en-US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E3769-60C6-411A-846D-5203DF882900}" type="slidenum">
              <a:rPr lang="zh-CN" altLang="en-US" smtClean="0"/>
              <a:t>30</a:t>
            </a:fld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646" y="1283366"/>
            <a:ext cx="7543800" cy="471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23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6367" y="945775"/>
            <a:ext cx="3411786" cy="337592"/>
          </a:xfrm>
        </p:spPr>
        <p:txBody>
          <a:bodyPr>
            <a:normAutofit fontScale="90000"/>
          </a:bodyPr>
          <a:lstStyle/>
          <a:p>
            <a:r>
              <a:rPr lang="en-US" altLang="zh-CN" sz="2400" dirty="0"/>
              <a:t>D1p42_E0_K0p35</a:t>
            </a:r>
            <a:endParaRPr lang="zh-CN" altLang="en-US" sz="2400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E3769-60C6-411A-846D-5203DF882900}" type="slidenum">
              <a:rPr lang="zh-CN" altLang="en-US" smtClean="0"/>
              <a:t>31</a:t>
            </a:fld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868" y="1283366"/>
            <a:ext cx="7543800" cy="471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242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6367" y="945775"/>
            <a:ext cx="3411786" cy="337592"/>
          </a:xfrm>
        </p:spPr>
        <p:txBody>
          <a:bodyPr>
            <a:normAutofit fontScale="90000"/>
          </a:bodyPr>
          <a:lstStyle/>
          <a:p>
            <a:r>
              <a:rPr lang="en-US" altLang="zh-CN" sz="2400" dirty="0"/>
              <a:t>D1p42_E0_K1p1</a:t>
            </a:r>
            <a:endParaRPr lang="zh-CN" altLang="en-US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E3769-60C6-411A-846D-5203DF882900}" type="slidenum">
              <a:rPr lang="zh-CN" altLang="en-US" smtClean="0"/>
              <a:t>32</a:t>
            </a:fld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130" y="1283366"/>
            <a:ext cx="7543800" cy="471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098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6367" y="945775"/>
            <a:ext cx="3411786" cy="337592"/>
          </a:xfrm>
        </p:spPr>
        <p:txBody>
          <a:bodyPr>
            <a:normAutofit fontScale="90000"/>
          </a:bodyPr>
          <a:lstStyle/>
          <a:p>
            <a:r>
              <a:rPr lang="en-US" altLang="zh-CN" sz="2400" dirty="0"/>
              <a:t>D1p42_E1_K0p11</a:t>
            </a:r>
            <a:endParaRPr lang="zh-CN" altLang="en-US" sz="2400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E3769-60C6-411A-846D-5203DF882900}" type="slidenum">
              <a:rPr lang="zh-CN" altLang="en-US" smtClean="0"/>
              <a:t>33</a:t>
            </a:fld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181" y="1285875"/>
            <a:ext cx="7543800" cy="471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968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6367" y="945775"/>
            <a:ext cx="3411786" cy="337592"/>
          </a:xfrm>
        </p:spPr>
        <p:txBody>
          <a:bodyPr>
            <a:normAutofit fontScale="90000"/>
          </a:bodyPr>
          <a:lstStyle/>
          <a:p>
            <a:r>
              <a:rPr lang="en-US" altLang="zh-CN" sz="2400" dirty="0"/>
              <a:t>D1p42_E1_K0p35</a:t>
            </a:r>
            <a:endParaRPr lang="zh-CN" altLang="en-US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E3769-60C6-411A-846D-5203DF882900}" type="slidenum">
              <a:rPr lang="zh-CN" altLang="en-US" smtClean="0"/>
              <a:t>34</a:t>
            </a:fld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656" y="1283366"/>
            <a:ext cx="7543800" cy="471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140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6367" y="945775"/>
            <a:ext cx="3411786" cy="337592"/>
          </a:xfrm>
        </p:spPr>
        <p:txBody>
          <a:bodyPr>
            <a:normAutofit fontScale="90000"/>
          </a:bodyPr>
          <a:lstStyle/>
          <a:p>
            <a:r>
              <a:rPr lang="en-US" altLang="zh-CN" sz="2400" dirty="0"/>
              <a:t>D1p42_E1_K1p1</a:t>
            </a:r>
            <a:endParaRPr lang="zh-CN" altLang="en-US" sz="2400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E3769-60C6-411A-846D-5203DF882900}" type="slidenum">
              <a:rPr lang="zh-CN" altLang="en-US" smtClean="0"/>
              <a:t>35</a:t>
            </a:fld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645" y="1283366"/>
            <a:ext cx="7543800" cy="471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337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6367" y="945775"/>
            <a:ext cx="3411786" cy="337592"/>
          </a:xfrm>
        </p:spPr>
        <p:txBody>
          <a:bodyPr>
            <a:normAutofit fontScale="90000"/>
          </a:bodyPr>
          <a:lstStyle/>
          <a:p>
            <a:r>
              <a:rPr lang="en-US" altLang="zh-CN" sz="2400" dirty="0"/>
              <a:t>D1p42_E4_K0p11</a:t>
            </a:r>
            <a:endParaRPr lang="zh-CN" altLang="en-US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E3769-60C6-411A-846D-5203DF882900}" type="slidenum">
              <a:rPr lang="zh-CN" altLang="en-US" smtClean="0"/>
              <a:t>36</a:t>
            </a:fld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070" y="1283366"/>
            <a:ext cx="7543800" cy="471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001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6367" y="945775"/>
            <a:ext cx="3411786" cy="337592"/>
          </a:xfrm>
        </p:spPr>
        <p:txBody>
          <a:bodyPr>
            <a:normAutofit fontScale="90000"/>
          </a:bodyPr>
          <a:lstStyle/>
          <a:p>
            <a:r>
              <a:rPr lang="en-US" altLang="zh-CN" sz="2400" dirty="0"/>
              <a:t>D1p42_E4_K0p35</a:t>
            </a:r>
            <a:endParaRPr lang="zh-CN" altLang="en-US" sz="2400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E3769-60C6-411A-846D-5203DF882900}" type="slidenum">
              <a:rPr lang="zh-CN" altLang="en-US" smtClean="0"/>
              <a:t>37</a:t>
            </a:fld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232" y="1285875"/>
            <a:ext cx="7543800" cy="471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388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6367" y="945775"/>
            <a:ext cx="3411786" cy="337592"/>
          </a:xfrm>
        </p:spPr>
        <p:txBody>
          <a:bodyPr>
            <a:normAutofit fontScale="90000"/>
          </a:bodyPr>
          <a:lstStyle/>
          <a:p>
            <a:r>
              <a:rPr lang="en-US" altLang="zh-CN" sz="2400" dirty="0"/>
              <a:t>D1p42_E4_K1p1</a:t>
            </a:r>
            <a:endParaRPr lang="zh-CN" altLang="en-US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E3769-60C6-411A-846D-5203DF882900}" type="slidenum">
              <a:rPr lang="zh-CN" altLang="en-US" smtClean="0"/>
              <a:t>38</a:t>
            </a:fld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655" y="1283366"/>
            <a:ext cx="7543800" cy="471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673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E3769-60C6-411A-846D-5203DF882900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4681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9908" y="179447"/>
            <a:ext cx="3411786" cy="337592"/>
          </a:xfrm>
        </p:spPr>
        <p:txBody>
          <a:bodyPr>
            <a:normAutofit fontScale="90000"/>
          </a:bodyPr>
          <a:lstStyle/>
          <a:p>
            <a:r>
              <a:rPr lang="en-US" altLang="zh-CN" sz="2400" dirty="0" smtClean="0"/>
              <a:t>Energy Loss  VS  </a:t>
            </a:r>
            <a:r>
              <a:rPr lang="en-US" altLang="zh-CN" sz="2400" dirty="0" err="1" smtClean="0"/>
              <a:t>dQ</a:t>
            </a:r>
            <a:endParaRPr lang="zh-CN" altLang="en-US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E3769-60C6-411A-846D-5203DF882900}" type="slidenum">
              <a:rPr lang="zh-CN" altLang="en-US" smtClean="0"/>
              <a:t>4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189" y="499000"/>
            <a:ext cx="4048137" cy="315563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9836" y="635279"/>
            <a:ext cx="3936227" cy="301935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08" y="3636595"/>
            <a:ext cx="4083785" cy="322140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326" y="3654634"/>
            <a:ext cx="2434748" cy="1720906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5652406" y="5220678"/>
            <a:ext cx="314325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 smtClean="0">
                <a:solidFill>
                  <a:srgbClr val="FF0000"/>
                </a:solidFill>
              </a:rPr>
              <a:t>1.</a:t>
            </a:r>
            <a:r>
              <a:rPr lang="zh-CN" altLang="en-US" sz="1200" b="1" dirty="0" smtClean="0">
                <a:solidFill>
                  <a:srgbClr val="FF0000"/>
                </a:solidFill>
              </a:rPr>
              <a:t>能损随着转移电荷增多而增大。这主要是由于碰撞距离导致的。</a:t>
            </a:r>
            <a:endParaRPr lang="en-US" altLang="zh-CN" sz="1200" b="1" dirty="0" smtClean="0">
              <a:solidFill>
                <a:srgbClr val="FF0000"/>
              </a:solidFill>
            </a:endParaRPr>
          </a:p>
          <a:p>
            <a:r>
              <a:rPr lang="en-US" altLang="zh-CN" sz="1200" b="1" dirty="0" smtClean="0">
                <a:solidFill>
                  <a:srgbClr val="FF0000"/>
                </a:solidFill>
              </a:rPr>
              <a:t>2. Qin=0</a:t>
            </a:r>
            <a:r>
              <a:rPr lang="zh-CN" altLang="en-US" sz="1200" b="1" dirty="0" smtClean="0">
                <a:solidFill>
                  <a:srgbClr val="FF0000"/>
                </a:solidFill>
              </a:rPr>
              <a:t>的转移电荷量，没有参考价值。</a:t>
            </a:r>
            <a:endParaRPr lang="en-US" altLang="zh-CN" sz="1200" b="1" dirty="0" smtClean="0">
              <a:solidFill>
                <a:srgbClr val="FF0000"/>
              </a:solidFill>
            </a:endParaRPr>
          </a:p>
          <a:p>
            <a:r>
              <a:rPr lang="en-US" altLang="zh-CN" sz="1200" b="1" dirty="0" smtClean="0">
                <a:solidFill>
                  <a:srgbClr val="FF0000"/>
                </a:solidFill>
              </a:rPr>
              <a:t>3.</a:t>
            </a:r>
            <a:r>
              <a:rPr lang="zh-CN" altLang="en-US" sz="1200" b="1" dirty="0" smtClean="0">
                <a:solidFill>
                  <a:srgbClr val="FF0000"/>
                </a:solidFill>
              </a:rPr>
              <a:t>在相同转移电荷下，粒子带正电越多，其能损越小。因为，带正电越多，越容易转移电荷，相同转移电荷条件下，所需的距离越远，从而能损下降。</a:t>
            </a:r>
            <a:endParaRPr lang="zh-CN" altLang="en-US" sz="1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3153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9908" y="179447"/>
            <a:ext cx="3411786" cy="337592"/>
          </a:xfrm>
        </p:spPr>
        <p:txBody>
          <a:bodyPr>
            <a:normAutofit fontScale="90000"/>
          </a:bodyPr>
          <a:lstStyle/>
          <a:p>
            <a:r>
              <a:rPr lang="en-US" altLang="zh-CN" sz="2400" dirty="0" smtClean="0"/>
              <a:t>Energy Loss  VS  Distance</a:t>
            </a:r>
            <a:endParaRPr lang="zh-CN" altLang="en-US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E3769-60C6-411A-846D-5203DF882900}" type="slidenum">
              <a:rPr lang="zh-CN" altLang="en-US" smtClean="0"/>
              <a:t>5</a:t>
            </a:fld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4738006" y="4077678"/>
            <a:ext cx="4248325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zh-CN" altLang="en-US" sz="2000" b="1" dirty="0" smtClean="0">
                <a:solidFill>
                  <a:srgbClr val="FF0000"/>
                </a:solidFill>
              </a:rPr>
              <a:t>能损随着距离增加而减少。</a:t>
            </a:r>
            <a:endParaRPr lang="en-US" altLang="zh-CN" sz="2000" b="1" dirty="0" smtClean="0">
              <a:solidFill>
                <a:srgbClr val="FF0000"/>
              </a:solidFill>
            </a:endParaRPr>
          </a:p>
          <a:p>
            <a:pPr marL="228600" indent="-228600">
              <a:buAutoNum type="arabicPeriod"/>
            </a:pPr>
            <a:r>
              <a:rPr lang="zh-CN" altLang="en-US" sz="2000" b="1" dirty="0" smtClean="0">
                <a:solidFill>
                  <a:srgbClr val="FF0000"/>
                </a:solidFill>
              </a:rPr>
              <a:t>高电荷态的能损较小。一方面，核外电子的存在，导致损伤增加。核外电子参与能损。另一方面，核外电子的转移，从高能级跃迁到低能级，释放的能量转换为核的动能。使得能损下降。</a:t>
            </a:r>
            <a:endParaRPr lang="en-US" altLang="zh-CN" sz="2000" b="1" dirty="0" smtClean="0">
              <a:solidFill>
                <a:srgbClr val="FF0000"/>
              </a:solidFill>
            </a:endParaRPr>
          </a:p>
          <a:p>
            <a:endParaRPr lang="zh-CN" altLang="en-US" sz="1200" b="1" dirty="0">
              <a:solidFill>
                <a:srgbClr val="FF0000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08" y="528728"/>
            <a:ext cx="4026251" cy="317318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8372" y="558696"/>
            <a:ext cx="4347959" cy="339268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048" y="3785677"/>
            <a:ext cx="4043111" cy="3072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207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9908" y="179447"/>
            <a:ext cx="6611006" cy="408382"/>
          </a:xfrm>
        </p:spPr>
        <p:txBody>
          <a:bodyPr>
            <a:normAutofit fontScale="90000"/>
          </a:bodyPr>
          <a:lstStyle/>
          <a:p>
            <a:r>
              <a:rPr lang="en-US" altLang="zh-CN" sz="2400" dirty="0" smtClean="0"/>
              <a:t>Target Kinetic Energy  VS  Distance</a:t>
            </a:r>
            <a:endParaRPr lang="zh-CN" altLang="en-US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E3769-60C6-411A-846D-5203DF882900}" type="slidenum">
              <a:rPr lang="zh-CN" altLang="en-US" smtClean="0"/>
              <a:t>6</a:t>
            </a:fld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4646751" y="3968162"/>
            <a:ext cx="424832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zh-CN" altLang="en-US" sz="2000" b="1" dirty="0" smtClean="0">
                <a:solidFill>
                  <a:srgbClr val="FF0000"/>
                </a:solidFill>
              </a:rPr>
              <a:t>核能损随着距离增加而减少。</a:t>
            </a:r>
            <a:endParaRPr lang="en-US" altLang="zh-CN" sz="2000" b="1" dirty="0" smtClean="0">
              <a:solidFill>
                <a:srgbClr val="FF0000"/>
              </a:solidFill>
            </a:endParaRPr>
          </a:p>
          <a:p>
            <a:r>
              <a:rPr lang="en-US" altLang="zh-CN" sz="2000" b="1" dirty="0" smtClean="0">
                <a:solidFill>
                  <a:srgbClr val="FF0000"/>
                </a:solidFill>
              </a:rPr>
              <a:t>2. </a:t>
            </a:r>
            <a:r>
              <a:rPr lang="zh-CN" altLang="en-US" sz="2000" b="1" dirty="0" smtClean="0">
                <a:solidFill>
                  <a:srgbClr val="FF0000"/>
                </a:solidFill>
              </a:rPr>
              <a:t>高电荷态的核能损较大。</a:t>
            </a:r>
            <a:endParaRPr lang="en-US" altLang="zh-CN" sz="2000" b="1" dirty="0" smtClean="0">
              <a:solidFill>
                <a:srgbClr val="FF0000"/>
              </a:solidFill>
            </a:endParaRPr>
          </a:p>
          <a:p>
            <a:r>
              <a:rPr lang="zh-CN" altLang="en-US" sz="2000" b="1" dirty="0" smtClean="0">
                <a:solidFill>
                  <a:srgbClr val="FF0000"/>
                </a:solidFill>
              </a:rPr>
              <a:t>而高电荷态总能损较小。两方面原因：一是电子能损由于核外电子数目较多，而增加。二是核外电子转移，从高能级向低能级跃迁，释放能量。</a:t>
            </a:r>
            <a:endParaRPr lang="zh-CN" altLang="en-US" sz="2000" b="1" dirty="0">
              <a:solidFill>
                <a:srgbClr val="FF0000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08" y="580228"/>
            <a:ext cx="3956712" cy="306977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1144" y="534196"/>
            <a:ext cx="4074206" cy="3169436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4" y="3649999"/>
            <a:ext cx="4110423" cy="320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102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9908" y="179447"/>
            <a:ext cx="6611006" cy="408382"/>
          </a:xfrm>
        </p:spPr>
        <p:txBody>
          <a:bodyPr>
            <a:normAutofit fontScale="90000"/>
          </a:bodyPr>
          <a:lstStyle/>
          <a:p>
            <a:r>
              <a:rPr lang="en-US" altLang="zh-CN" sz="2400" dirty="0" smtClean="0"/>
              <a:t>Electronic Energy  VS  Distance</a:t>
            </a:r>
            <a:endParaRPr lang="zh-CN" altLang="en-US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E3769-60C6-411A-846D-5203DF882900}" type="slidenum">
              <a:rPr lang="zh-CN" altLang="en-US" smtClean="0"/>
              <a:t>7</a:t>
            </a:fld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4646751" y="3968162"/>
            <a:ext cx="424832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zh-CN" altLang="en-US" sz="2000" b="1" dirty="0" smtClean="0">
                <a:solidFill>
                  <a:srgbClr val="FF0000"/>
                </a:solidFill>
              </a:rPr>
              <a:t>电子体系能量随距离增加下降。</a:t>
            </a:r>
            <a:endParaRPr lang="en-US" altLang="zh-CN" sz="2000" b="1" dirty="0" smtClean="0">
              <a:solidFill>
                <a:srgbClr val="FF0000"/>
              </a:solidFill>
            </a:endParaRPr>
          </a:p>
          <a:p>
            <a:pPr marL="228600" indent="-228600">
              <a:buAutoNum type="arabicPeriod"/>
            </a:pPr>
            <a:r>
              <a:rPr lang="zh-CN" altLang="en-US" sz="2000" b="1" dirty="0">
                <a:solidFill>
                  <a:srgbClr val="FF0000"/>
                </a:solidFill>
              </a:rPr>
              <a:t>高</a:t>
            </a:r>
            <a:r>
              <a:rPr lang="zh-CN" altLang="en-US" sz="2000" b="1" dirty="0" smtClean="0">
                <a:solidFill>
                  <a:srgbClr val="FF0000"/>
                </a:solidFill>
              </a:rPr>
              <a:t>电荷态碰撞后，电子体系能量下降。主要是由于电荷转移，电子能级下降。</a:t>
            </a:r>
            <a:endParaRPr lang="zh-CN" altLang="en-US" sz="2000" b="1" dirty="0">
              <a:solidFill>
                <a:srgbClr val="FF0000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7350"/>
            <a:ext cx="4035555" cy="31113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0715" y="587829"/>
            <a:ext cx="4030830" cy="308082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781557"/>
            <a:ext cx="3962415" cy="3076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951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9908" y="179447"/>
            <a:ext cx="6611006" cy="408382"/>
          </a:xfrm>
        </p:spPr>
        <p:txBody>
          <a:bodyPr>
            <a:normAutofit fontScale="90000"/>
          </a:bodyPr>
          <a:lstStyle/>
          <a:p>
            <a:r>
              <a:rPr lang="en-US" altLang="zh-CN" sz="2400" dirty="0" smtClean="0"/>
              <a:t>Charge Transfer VS  </a:t>
            </a:r>
            <a:r>
              <a:rPr lang="en-US" altLang="zh-CN" sz="2400" dirty="0" smtClean="0"/>
              <a:t>Distance</a:t>
            </a:r>
            <a:endParaRPr lang="zh-CN" altLang="en-US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E3769-60C6-411A-846D-5203DF882900}" type="slidenum">
              <a:rPr lang="zh-CN" altLang="en-US" smtClean="0"/>
              <a:t>8</a:t>
            </a:fld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4646751" y="4392705"/>
            <a:ext cx="42483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zh-CN" sz="2000" b="1" dirty="0" smtClean="0">
                <a:solidFill>
                  <a:srgbClr val="FF0000"/>
                </a:solidFill>
              </a:rPr>
              <a:t> </a:t>
            </a:r>
            <a:r>
              <a:rPr lang="zh-CN" altLang="en-US" sz="2000" b="1" dirty="0" smtClean="0">
                <a:solidFill>
                  <a:srgbClr val="FF0000"/>
                </a:solidFill>
              </a:rPr>
              <a:t>高电荷态更容易转移电子。</a:t>
            </a:r>
            <a:endParaRPr lang="en-US" altLang="zh-CN" sz="2000" b="1" dirty="0" smtClean="0">
              <a:solidFill>
                <a:srgbClr val="FF0000"/>
              </a:solidFill>
            </a:endParaRPr>
          </a:p>
          <a:p>
            <a:pPr marL="228600" indent="-228600">
              <a:buAutoNum type="arabicPeriod"/>
            </a:pPr>
            <a:r>
              <a:rPr lang="zh-CN" altLang="en-US" sz="2000" b="1" dirty="0" smtClean="0">
                <a:solidFill>
                  <a:srgbClr val="FF0000"/>
                </a:solidFill>
              </a:rPr>
              <a:t> 距离</a:t>
            </a:r>
            <a:r>
              <a:rPr lang="zh-CN" altLang="en-US" sz="2000" b="1" dirty="0">
                <a:solidFill>
                  <a:srgbClr val="FF0000"/>
                </a:solidFill>
              </a:rPr>
              <a:t>越</a:t>
            </a:r>
            <a:r>
              <a:rPr lang="zh-CN" altLang="en-US" sz="2000" b="1" dirty="0" smtClean="0">
                <a:solidFill>
                  <a:srgbClr val="FF0000"/>
                </a:solidFill>
              </a:rPr>
              <a:t>近，越容易转移电子。</a:t>
            </a:r>
            <a:endParaRPr lang="en-US" altLang="zh-CN" sz="2000" b="1" dirty="0" smtClean="0">
              <a:solidFill>
                <a:srgbClr val="FF0000"/>
              </a:solidFill>
            </a:endParaRPr>
          </a:p>
          <a:p>
            <a:endParaRPr lang="zh-CN" altLang="en-US" sz="2000" b="1" dirty="0">
              <a:solidFill>
                <a:srgbClr val="FF0000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08" y="578317"/>
            <a:ext cx="4177262" cy="317295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1719" y="587829"/>
            <a:ext cx="4093631" cy="320882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08" y="3751270"/>
            <a:ext cx="4031092" cy="3106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47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9908" y="179447"/>
            <a:ext cx="6611006" cy="408382"/>
          </a:xfrm>
        </p:spPr>
        <p:txBody>
          <a:bodyPr>
            <a:normAutofit fontScale="90000"/>
          </a:bodyPr>
          <a:lstStyle/>
          <a:p>
            <a:r>
              <a:rPr lang="en-US" altLang="zh-CN" sz="2400" dirty="0" smtClean="0"/>
              <a:t>Force </a:t>
            </a:r>
            <a:r>
              <a:rPr lang="zh-CN" altLang="en-US" sz="2400" dirty="0" smtClean="0"/>
              <a:t>（</a:t>
            </a:r>
            <a:r>
              <a:rPr lang="en-US" altLang="zh-CN" sz="2400" dirty="0" smtClean="0"/>
              <a:t>eV/A</a:t>
            </a:r>
            <a:r>
              <a:rPr lang="zh-CN" altLang="en-US" sz="2400" dirty="0" smtClean="0"/>
              <a:t>）</a:t>
            </a:r>
            <a:endParaRPr lang="zh-CN" altLang="en-US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E3769-60C6-411A-846D-5203DF882900}" type="slidenum">
              <a:rPr lang="zh-CN" altLang="en-US" smtClean="0"/>
              <a:t>9</a:t>
            </a:fld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939573"/>
            <a:ext cx="9056914" cy="527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51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2354</TotalTime>
  <Words>654</Words>
  <Application>Microsoft Office PowerPoint</Application>
  <PresentationFormat>全屏显示(4:3)</PresentationFormat>
  <Paragraphs>105</Paragraphs>
  <Slides>39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39</vt:i4>
      </vt:variant>
    </vt:vector>
  </HeadingPairs>
  <TitlesOfParts>
    <vt:vector size="44" baseType="lpstr">
      <vt:lpstr>宋体</vt:lpstr>
      <vt:lpstr>Arial</vt:lpstr>
      <vt:lpstr>Calibri</vt:lpstr>
      <vt:lpstr>Calibri Light</vt:lpstr>
      <vt:lpstr>Office 主题</vt:lpstr>
      <vt:lpstr>结果整理</vt:lpstr>
      <vt:lpstr>计算参数</vt:lpstr>
      <vt:lpstr>计算内容和结果</vt:lpstr>
      <vt:lpstr>Energy Loss  VS  dQ</vt:lpstr>
      <vt:lpstr>Energy Loss  VS  Distance</vt:lpstr>
      <vt:lpstr>Target Kinetic Energy  VS  Distance</vt:lpstr>
      <vt:lpstr>Electronic Energy  VS  Distance</vt:lpstr>
      <vt:lpstr>Charge Transfer VS  Distance</vt:lpstr>
      <vt:lpstr>Force （eV/A）</vt:lpstr>
      <vt:lpstr>具体计算结果</vt:lpstr>
      <vt:lpstr>问题和讨论</vt:lpstr>
      <vt:lpstr>D1p0_E0_K0p11</vt:lpstr>
      <vt:lpstr>D1p0_E0_K0p35</vt:lpstr>
      <vt:lpstr>D1p0_E0_K1p1</vt:lpstr>
      <vt:lpstr>D1p0_E2_K0p11</vt:lpstr>
      <vt:lpstr>D1p0_E2_K0p35</vt:lpstr>
      <vt:lpstr>D1p0_E2_K1p1</vt:lpstr>
      <vt:lpstr>D1p0_E4_K0p11</vt:lpstr>
      <vt:lpstr>D1p0_E4_K0p35</vt:lpstr>
      <vt:lpstr>D1p0_E4_K1p1</vt:lpstr>
      <vt:lpstr>D1p2_E0_K0p11</vt:lpstr>
      <vt:lpstr>D1p2_E0_K0p35</vt:lpstr>
      <vt:lpstr>D1p2_E0_K1p1</vt:lpstr>
      <vt:lpstr>D1p2_E2_K0p11</vt:lpstr>
      <vt:lpstr>D1p2_E2_K0p35</vt:lpstr>
      <vt:lpstr>D1p2_E2_K1p1</vt:lpstr>
      <vt:lpstr>D1p2_E4_K0p11</vt:lpstr>
      <vt:lpstr>D1p2_E4_K0p35</vt:lpstr>
      <vt:lpstr>D1p2_E4_K1p1</vt:lpstr>
      <vt:lpstr>D1p42_E0_K0p11</vt:lpstr>
      <vt:lpstr>D1p42_E0_K0p35</vt:lpstr>
      <vt:lpstr>D1p42_E0_K1p1</vt:lpstr>
      <vt:lpstr>D1p42_E1_K0p11</vt:lpstr>
      <vt:lpstr>D1p42_E1_K0p35</vt:lpstr>
      <vt:lpstr>D1p42_E1_K1p1</vt:lpstr>
      <vt:lpstr>D1p42_E4_K0p11</vt:lpstr>
      <vt:lpstr>D1p42_E4_K0p35</vt:lpstr>
      <vt:lpstr>D1p42_E4_K1p1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结果整理</dc:title>
  <dc:creator>zxt</dc:creator>
  <cp:lastModifiedBy>zxt</cp:lastModifiedBy>
  <cp:revision>23</cp:revision>
  <dcterms:created xsi:type="dcterms:W3CDTF">2014-10-07T09:07:31Z</dcterms:created>
  <dcterms:modified xsi:type="dcterms:W3CDTF">2014-10-24T13:01:40Z</dcterms:modified>
</cp:coreProperties>
</file>